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7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39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1BB349A-6A31-4F59-9B45-7D5A64CEBA37}" type="datetimeFigureOut">
              <a:rPr lang="en-US" smtClean="0"/>
              <a:t>18/09/2019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DEFB05-FB1F-4851-83FB-DE3B93F56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BB349A-6A31-4F59-9B45-7D5A64CEBA37}" type="datetimeFigureOut">
              <a:rPr lang="en-US" smtClean="0"/>
              <a:t>18/09/2019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EFB05-FB1F-4851-83FB-DE3B93F56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BB349A-6A31-4F59-9B45-7D5A64CEBA37}" type="datetimeFigureOut">
              <a:rPr lang="en-US" smtClean="0"/>
              <a:t>18/09/2019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EFB05-FB1F-4851-83FB-DE3B93F56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BB349A-6A31-4F59-9B45-7D5A64CEBA37}" type="datetimeFigureOut">
              <a:rPr lang="en-US" smtClean="0"/>
              <a:t>18/09/2019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EFB05-FB1F-4851-83FB-DE3B93F5654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BB349A-6A31-4F59-9B45-7D5A64CEBA37}" type="datetimeFigureOut">
              <a:rPr lang="en-US" smtClean="0"/>
              <a:t>18/09/2019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EFB05-FB1F-4851-83FB-DE3B93F5654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BB349A-6A31-4F59-9B45-7D5A64CEBA37}" type="datetimeFigureOut">
              <a:rPr lang="en-US" smtClean="0"/>
              <a:t>18/09/2019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EFB05-FB1F-4851-83FB-DE3B93F5654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BB349A-6A31-4F59-9B45-7D5A64CEBA37}" type="datetimeFigureOut">
              <a:rPr lang="en-US" smtClean="0"/>
              <a:t>18/09/2019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EFB05-FB1F-4851-83FB-DE3B93F5654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BB349A-6A31-4F59-9B45-7D5A64CEBA37}" type="datetimeFigureOut">
              <a:rPr lang="en-US" smtClean="0"/>
              <a:t>18/09/2019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EFB05-FB1F-4851-83FB-DE3B93F5654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BB349A-6A31-4F59-9B45-7D5A64CEBA37}" type="datetimeFigureOut">
              <a:rPr lang="en-US" smtClean="0"/>
              <a:t>18/09/2019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EFB05-FB1F-4851-83FB-DE3B93F56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1BB349A-6A31-4F59-9B45-7D5A64CEBA37}" type="datetimeFigureOut">
              <a:rPr lang="en-US" smtClean="0"/>
              <a:t>18/09/2019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EFB05-FB1F-4851-83FB-DE3B93F5654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1BB349A-6A31-4F59-9B45-7D5A64CEBA37}" type="datetimeFigureOut">
              <a:rPr lang="en-US" smtClean="0"/>
              <a:t>18/09/2019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DEFB05-FB1F-4851-83FB-DE3B93F5654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1BB349A-6A31-4F59-9B45-7D5A64CEBA37}" type="datetimeFigureOut">
              <a:rPr lang="en-US" smtClean="0"/>
              <a:t>18/09/2019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2DEFB05-FB1F-4851-83FB-DE3B93F5654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696200" cy="207962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ORIENTAREA  ENTITᾸṬILOR  ECONOMICE  SPRE STAKEHOLDERI ṢI  PERFORMANṬA  ÎN BUSINESS  ÎN CONTEXTUL RAPORTᾸRII NON-FINANCIARE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>
                <a:latin typeface="Arial" pitchFamily="34" charset="0"/>
                <a:cs typeface="Arial" pitchFamily="34" charset="0"/>
              </a:rPr>
            </a:b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31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79248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994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43600"/>
          </a:xfrm>
        </p:spPr>
        <p:txBody>
          <a:bodyPr/>
          <a:lstStyle/>
          <a:p>
            <a:pPr marL="109728" indent="0">
              <a:buNone/>
            </a:pPr>
            <a:r>
              <a:rPr lang="en-US" sz="2400" dirty="0" err="1"/>
              <a:t>Pentru</a:t>
            </a:r>
            <a:r>
              <a:rPr lang="en-US" sz="2400" dirty="0"/>
              <a:t> a formula </a:t>
            </a:r>
            <a:r>
              <a:rPr lang="en-US" sz="2400" dirty="0" err="1"/>
              <a:t>întrebările</a:t>
            </a:r>
            <a:r>
              <a:rPr lang="en-US" sz="2400" dirty="0"/>
              <a:t> de </a:t>
            </a:r>
            <a:r>
              <a:rPr lang="en-US" sz="2400" dirty="0" err="1"/>
              <a:t>cercetare</a:t>
            </a:r>
            <a:r>
              <a:rPr lang="en-US" sz="2400" dirty="0"/>
              <a:t> (</a:t>
            </a:r>
            <a:r>
              <a:rPr lang="en-US" sz="2400" b="1" i="1" dirty="0"/>
              <a:t>research question</a:t>
            </a:r>
            <a:r>
              <a:rPr lang="en-US" sz="2400" dirty="0"/>
              <a:t> </a:t>
            </a:r>
            <a:r>
              <a:rPr lang="en-US" sz="2400" b="1" i="1" dirty="0"/>
              <a:t>RQ</a:t>
            </a:r>
            <a:r>
              <a:rPr lang="en-US" sz="2400" dirty="0" smtClean="0"/>
              <a:t>) ne-am </a:t>
            </a:r>
            <a:r>
              <a:rPr lang="en-US" sz="2400" dirty="0" err="1"/>
              <a:t>bazat</a:t>
            </a:r>
            <a:r>
              <a:rPr lang="en-US" sz="2400" dirty="0"/>
              <a:t> </a:t>
            </a:r>
            <a:r>
              <a:rPr lang="en-US" sz="2400" dirty="0" err="1"/>
              <a:t>pe</a:t>
            </a:r>
            <a:r>
              <a:rPr lang="en-US" sz="2400" dirty="0"/>
              <a:t> </a:t>
            </a:r>
            <a:r>
              <a:rPr lang="en-US" sz="2400" dirty="0" err="1"/>
              <a:t>cinci</a:t>
            </a:r>
            <a:r>
              <a:rPr lang="en-US" sz="2400" dirty="0"/>
              <a:t> </a:t>
            </a:r>
            <a:r>
              <a:rPr lang="en-US" sz="2400" dirty="0" err="1"/>
              <a:t>elemente</a:t>
            </a:r>
            <a:r>
              <a:rPr lang="en-US" sz="2400" dirty="0"/>
              <a:t>, </a:t>
            </a:r>
            <a:r>
              <a:rPr lang="en-US" sz="2400" dirty="0" err="1"/>
              <a:t>cunoscute</a:t>
            </a:r>
            <a:r>
              <a:rPr lang="en-US" sz="2400" dirty="0"/>
              <a:t> sub </a:t>
            </a:r>
            <a:r>
              <a:rPr lang="en-US" sz="2400" dirty="0" err="1"/>
              <a:t>denumirea</a:t>
            </a:r>
            <a:r>
              <a:rPr lang="en-US" sz="2400" dirty="0"/>
              <a:t> PICOC,  </a:t>
            </a:r>
            <a:r>
              <a:rPr lang="en-US" sz="2400" dirty="0" err="1"/>
              <a:t>sugerate</a:t>
            </a:r>
            <a:r>
              <a:rPr lang="en-US" sz="2400" dirty="0"/>
              <a:t>  de </a:t>
            </a:r>
            <a:r>
              <a:rPr lang="en-US" sz="2400" dirty="0" err="1"/>
              <a:t>Petticrew</a:t>
            </a:r>
            <a:r>
              <a:rPr lang="en-US" sz="2400" dirty="0"/>
              <a:t> </a:t>
            </a:r>
            <a:r>
              <a:rPr lang="en-US" sz="2400" dirty="0" err="1"/>
              <a:t>şi</a:t>
            </a:r>
            <a:r>
              <a:rPr lang="en-US" sz="2400" dirty="0"/>
              <a:t> Roberts (2006</a:t>
            </a:r>
            <a:r>
              <a:rPr lang="en-US" sz="2400" dirty="0" smtClean="0"/>
              <a:t>)</a:t>
            </a:r>
            <a:r>
              <a:rPr lang="en-US" dirty="0" smtClean="0"/>
              <a:t>:</a:t>
            </a:r>
            <a:endParaRPr lang="en-US" dirty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209800"/>
            <a:ext cx="6629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982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473700"/>
          </a:xfrm>
        </p:spPr>
        <p:txBody>
          <a:bodyPr/>
          <a:lstStyle/>
          <a:p>
            <a:pPr marL="109728" indent="0">
              <a:buNone/>
            </a:pPr>
            <a:r>
              <a:rPr lang="ro-RO" sz="2800" dirty="0">
                <a:latin typeface="Arial" pitchFamily="34" charset="0"/>
                <a:cs typeface="Arial" pitchFamily="34" charset="0"/>
              </a:rPr>
              <a:t>Întrebările de cercetare </a:t>
            </a:r>
            <a:r>
              <a:rPr lang="ro-RO" sz="2800" i="1" dirty="0" smtClean="0">
                <a:latin typeface="Arial" pitchFamily="34" charset="0"/>
                <a:cs typeface="Arial" pitchFamily="34" charset="0"/>
              </a:rPr>
              <a:t>RQ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au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fost</a:t>
            </a:r>
            <a:r>
              <a:rPr lang="ro-RO" sz="2800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o-RO" sz="2800" b="1" i="1" dirty="0">
                <a:latin typeface="Arial" pitchFamily="34" charset="0"/>
                <a:cs typeface="Arial" pitchFamily="34" charset="0"/>
              </a:rPr>
              <a:t>RQ1</a:t>
            </a:r>
            <a:r>
              <a:rPr lang="ro-RO" sz="2800" dirty="0">
                <a:latin typeface="Arial" pitchFamily="34" charset="0"/>
                <a:cs typeface="Arial" pitchFamily="34" charset="0"/>
              </a:rPr>
              <a:t> Care sunt factorii care influenţează formatul de raportare non-financiară în literatura de specialitate?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o-RO" sz="2800" b="1" i="1" dirty="0">
                <a:latin typeface="Arial" pitchFamily="34" charset="0"/>
                <a:cs typeface="Arial" pitchFamily="34" charset="0"/>
              </a:rPr>
              <a:t>RQ2</a:t>
            </a:r>
            <a:r>
              <a:rPr lang="ro-RO" sz="2800" dirty="0">
                <a:latin typeface="Arial" pitchFamily="34" charset="0"/>
                <a:cs typeface="Arial" pitchFamily="34" charset="0"/>
              </a:rPr>
              <a:t> Care este impactul păr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ţilor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interesate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asupra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formatului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raport</a:t>
            </a:r>
            <a:r>
              <a:rPr lang="ro-RO" sz="2800" dirty="0">
                <a:latin typeface="Arial" pitchFamily="34" charset="0"/>
                <a:cs typeface="Arial" pitchFamily="34" charset="0"/>
              </a:rPr>
              <a:t>ării non-financiare a entităţilor economice?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o-RO" sz="2800" b="1" i="1" dirty="0">
                <a:latin typeface="Arial" pitchFamily="34" charset="0"/>
                <a:cs typeface="Arial" pitchFamily="34" charset="0"/>
              </a:rPr>
              <a:t>RQ3 </a:t>
            </a:r>
            <a:r>
              <a:rPr lang="ro-RO" sz="2800" dirty="0">
                <a:latin typeface="Arial" pitchFamily="34" charset="0"/>
                <a:cs typeface="Arial" pitchFamily="34" charset="0"/>
              </a:rPr>
              <a:t>Cum este influenţată performanţa entităţii economice de raportarea non-financiară?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03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49900"/>
          </a:xfrm>
        </p:spPr>
        <p:txBody>
          <a:bodyPr/>
          <a:lstStyle/>
          <a:p>
            <a:pPr lvl="0"/>
            <a:r>
              <a:rPr lang="ro-RO" sz="2400" b="1" i="1" dirty="0">
                <a:latin typeface="Arial" pitchFamily="34" charset="0"/>
                <a:cs typeface="Arial" pitchFamily="34" charset="0"/>
              </a:rPr>
              <a:t>RQ1</a:t>
            </a:r>
            <a:r>
              <a:rPr lang="ro-RO" sz="2400" dirty="0">
                <a:latin typeface="Arial" pitchFamily="34" charset="0"/>
                <a:cs typeface="Arial" pitchFamily="34" charset="0"/>
              </a:rPr>
              <a:t> Care sunt factorii care influenţează formatul de raportare non-financiară în literatura de specialitate?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24000"/>
            <a:ext cx="6553199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965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idx="1"/>
          </p:nvPr>
        </p:nvSpPr>
        <p:spPr>
          <a:xfrm>
            <a:off x="533400" y="457200"/>
            <a:ext cx="8229600" cy="5105400"/>
          </a:xfrm>
        </p:spPr>
        <p:txBody>
          <a:bodyPr/>
          <a:lstStyle/>
          <a:p>
            <a:pPr lvl="0"/>
            <a:r>
              <a:rPr lang="ro-RO" sz="2400" b="1" i="1" dirty="0">
                <a:latin typeface="Arial" pitchFamily="34" charset="0"/>
                <a:cs typeface="Arial" pitchFamily="34" charset="0"/>
              </a:rPr>
              <a:t>RQ2</a:t>
            </a:r>
            <a:r>
              <a:rPr lang="ro-RO" sz="2400" dirty="0">
                <a:latin typeface="Arial" pitchFamily="34" charset="0"/>
                <a:cs typeface="Arial" pitchFamily="34" charset="0"/>
              </a:rPr>
              <a:t> Care este impactul păr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ţilor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interesate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asupra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formatului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raport</a:t>
            </a:r>
            <a:r>
              <a:rPr lang="ro-RO" sz="2400" dirty="0">
                <a:latin typeface="Arial" pitchFamily="34" charset="0"/>
                <a:cs typeface="Arial" pitchFamily="34" charset="0"/>
              </a:rPr>
              <a:t>ării non-financiare a entităţilor economice?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550" y="2019300"/>
            <a:ext cx="56769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326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473891"/>
          </a:xfrm>
        </p:spPr>
        <p:txBody>
          <a:bodyPr/>
          <a:lstStyle/>
          <a:p>
            <a:pPr lvl="0"/>
            <a:r>
              <a:rPr lang="ro-RO" sz="2400" b="1" i="1" dirty="0">
                <a:latin typeface="Arial" pitchFamily="34" charset="0"/>
                <a:cs typeface="Arial" pitchFamily="34" charset="0"/>
              </a:rPr>
              <a:t>RQ3 </a:t>
            </a:r>
            <a:r>
              <a:rPr lang="ro-RO" sz="2400" dirty="0">
                <a:latin typeface="Arial" pitchFamily="34" charset="0"/>
                <a:cs typeface="Arial" pitchFamily="34" charset="0"/>
              </a:rPr>
              <a:t>Cum este influenţată performanţa entităţii economice de raportarea non-financiară?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953333"/>
              </p:ext>
            </p:extLst>
          </p:nvPr>
        </p:nvGraphicFramePr>
        <p:xfrm>
          <a:off x="990600" y="1600199"/>
          <a:ext cx="6858000" cy="39384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94093"/>
                <a:gridCol w="796598"/>
                <a:gridCol w="3567309"/>
              </a:tblGrid>
              <a:tr h="4185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Tipuri de performanţă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Nr.studii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Tip raportare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2378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Performanţa nefinanciară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 RI, 1 Raport extern, 1 RSC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4185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Performanţa de sustenabilitate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 RI, 1 Raport sustenabilitate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2378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Performanţa organizaţională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 RSC, 2 RI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2378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Performanţa RSC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 RSC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4185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Performanţa financiară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 RI, 1 RSC etic, 1 RSC, 1 Raportare non financiară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4185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Performanţa socială ṣi de mediu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 RSC, 1 Raport sustenabilitate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2378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Performanţa în business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 RSC, 1 RSC mediu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4185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Performanţa financiară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 Raportare non financiară, 1 RSC etic, 1 RSC, 1 RI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2378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Performanţa socială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 RI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4185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Performanţa financiară/nefinanciară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 RI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2378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Performanţa de mediu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 RSC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629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762000"/>
            <a:ext cx="8229600" cy="5410200"/>
          </a:xfrm>
        </p:spPr>
        <p:txBody>
          <a:bodyPr/>
          <a:lstStyle/>
          <a:p>
            <a:pPr algn="just"/>
            <a:r>
              <a:rPr lang="ro-RO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ro-RO" dirty="0">
                <a:latin typeface="Arial" pitchFamily="34" charset="0"/>
                <a:cs typeface="Arial" pitchFamily="34" charset="0"/>
              </a:rPr>
              <a:t>provocare în realizarea acestei </a:t>
            </a:r>
            <a:r>
              <a:rPr lang="ro-RO" i="1" dirty="0">
                <a:latin typeface="Arial" pitchFamily="34" charset="0"/>
                <a:cs typeface="Arial" pitchFamily="34" charset="0"/>
              </a:rPr>
              <a:t>SLR</a:t>
            </a:r>
            <a:r>
              <a:rPr lang="ro-RO" dirty="0">
                <a:latin typeface="Arial" pitchFamily="34" charset="0"/>
                <a:cs typeface="Arial" pitchFamily="34" charset="0"/>
              </a:rPr>
              <a:t> a fost faptul că nu există un ghid de realizare a acestui tip de revizuire literară în domeniul contabilităţii ṣi că există o suficientă fragmentare în literatura de specialitate în definirea informaţiei non-financiare ṣi a raportării 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non-financiare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o-RO" dirty="0">
                <a:latin typeface="Arial" pitchFamily="34" charset="0"/>
                <a:cs typeface="Arial" pitchFamily="34" charset="0"/>
              </a:rPr>
              <a:t>Haller ṣi colab. (2017) 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confirmâ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nd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o-RO" dirty="0">
                <a:latin typeface="Arial" pitchFamily="34" charset="0"/>
                <a:cs typeface="Arial" pitchFamily="34" charset="0"/>
              </a:rPr>
              <a:t>această lipsă de convergență în definiția informaţiei 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nefinanciare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terogenitate</a:t>
            </a:r>
            <a:r>
              <a:rPr lang="en-US" dirty="0">
                <a:latin typeface="Arial" pitchFamily="34" charset="0"/>
                <a:cs typeface="Arial" pitchFamily="34" charset="0"/>
              </a:rPr>
              <a:t>a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o-RO" dirty="0">
                <a:latin typeface="Arial" pitchFamily="34" charset="0"/>
                <a:cs typeface="Arial" pitchFamily="34" charset="0"/>
              </a:rPr>
              <a:t>se reflectă ṣi în denumirea raportării non-financiare identificată în cele 96 de 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studii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primare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</p:spPr>
        <p:txBody>
          <a:bodyPr>
            <a:normAutofit fontScale="90000"/>
          </a:bodyPr>
          <a:lstStyle/>
          <a:p>
            <a:r>
              <a:rPr lang="ro-RO" dirty="0">
                <a:effectLst/>
              </a:rPr>
              <a:t>Concluzii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70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172200"/>
          </a:xfrm>
        </p:spPr>
        <p:txBody>
          <a:bodyPr/>
          <a:lstStyle/>
          <a:p>
            <a:pPr algn="just"/>
            <a:r>
              <a:rPr lang="ro-RO" i="1" dirty="0">
                <a:latin typeface="Arial" pitchFamily="34" charset="0"/>
                <a:cs typeface="Arial" pitchFamily="34" charset="0"/>
              </a:rPr>
              <a:t>Stakeholder</a:t>
            </a:r>
            <a:r>
              <a:rPr lang="ro-RO" dirty="0">
                <a:latin typeface="Arial" pitchFamily="34" charset="0"/>
                <a:cs typeface="Arial" pitchFamily="34" charset="0"/>
              </a:rPr>
              <a:t>-ii exercită presiuni asupra entităţilor economice pentru a raporta informații non-financiare, în analiza noastră ei devenind factorul semnificativ de influenţă a RSC ṣi a raportării 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integrate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ro-RO" dirty="0">
                <a:latin typeface="Arial" pitchFamily="34" charset="0"/>
                <a:cs typeface="Arial" pitchFamily="34" charset="0"/>
              </a:rPr>
              <a:t>Raportarea RSC este considerată de majoritatea cercetătorilor ca fiind formatul care corespunde nevoii părţilor interesate, confirmându-se faptul că acest tip de raportare a fost folosit de firme pentru a-și gestiona relația cu părțile interesate interne și 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externe</a:t>
            </a:r>
            <a:r>
              <a:rPr lang="ro-RO" dirty="0">
                <a:latin typeface="Arial" pitchFamily="34" charset="0"/>
                <a:cs typeface="Arial" pitchFamily="34" charset="0"/>
              </a:rPr>
              <a:t>.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ele </a:t>
            </a:r>
            <a:r>
              <a:rPr lang="ro-RO" dirty="0">
                <a:latin typeface="Arial" pitchFamily="34" charset="0"/>
                <a:cs typeface="Arial" pitchFamily="34" charset="0"/>
              </a:rPr>
              <a:t>mai multe studii au asociat pozitiv conceptul de performanţă 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organizaţională </a:t>
            </a:r>
            <a:r>
              <a:rPr lang="ro-RO" dirty="0">
                <a:latin typeface="Arial" pitchFamily="34" charset="0"/>
                <a:cs typeface="Arial" pitchFamily="34" charset="0"/>
              </a:rPr>
              <a:t>cu 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RSC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86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092891"/>
          </a:xfrm>
        </p:spPr>
        <p:txBody>
          <a:bodyPr>
            <a:normAutofit/>
          </a:bodyPr>
          <a:lstStyle/>
          <a:p>
            <a:pPr algn="just"/>
            <a:r>
              <a:rPr lang="en-US" dirty="0" err="1">
                <a:latin typeface="Arial" pitchFamily="34" charset="0"/>
                <a:cs typeface="Arial" pitchFamily="34" charset="0"/>
              </a:rPr>
              <a:t>S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ituaţiile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financiare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tradiţionale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ca</a:t>
            </a:r>
            <a:r>
              <a:rPr lang="en-US" dirty="0">
                <a:latin typeface="Arial" pitchFamily="34" charset="0"/>
                <a:cs typeface="Arial" pitchFamily="34" charset="0"/>
              </a:rPr>
              <a:t> instrument de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transparenţă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şi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comunicare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în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contabilitatea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tradiţională</a:t>
            </a:r>
            <a:r>
              <a:rPr lang="en-US" dirty="0">
                <a:latin typeface="Arial" pitchFamily="34" charset="0"/>
                <a:cs typeface="Arial" pitchFamily="34" charset="0"/>
              </a:rPr>
              <a:t>, nu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corespund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nevoilor</a:t>
            </a:r>
            <a:r>
              <a:rPr lang="en-US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informare</a:t>
            </a:r>
            <a:r>
              <a:rPr lang="en-US" dirty="0">
                <a:latin typeface="Arial" pitchFamily="34" charset="0"/>
                <a:cs typeface="Arial" pitchFamily="34" charset="0"/>
              </a:rPr>
              <a:t> 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părţilor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interesate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stakeholder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-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dirty="0">
                <a:latin typeface="Arial" pitchFamily="34" charset="0"/>
                <a:cs typeface="Arial" pitchFamily="34" charset="0"/>
              </a:rPr>
              <a:t>),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ele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reflectând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aspectele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sociale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şi</a:t>
            </a:r>
            <a:r>
              <a:rPr lang="en-US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mediu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doar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în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măsura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în</a:t>
            </a:r>
            <a:r>
              <a:rPr lang="en-US" dirty="0">
                <a:latin typeface="Arial" pitchFamily="34" charset="0"/>
                <a:cs typeface="Arial" pitchFamily="34" charset="0"/>
              </a:rPr>
              <a:t> care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acestea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sunt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cuantificabile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dirty="0" err="1">
                <a:latin typeface="Arial" pitchFamily="34" charset="0"/>
                <a:cs typeface="Arial" pitchFamily="34" charset="0"/>
              </a:rPr>
              <a:t>În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acest</a:t>
            </a:r>
            <a:r>
              <a:rPr lang="en-US" dirty="0">
                <a:latin typeface="Arial" pitchFamily="34" charset="0"/>
                <a:cs typeface="Arial" pitchFamily="34" charset="0"/>
              </a:rPr>
              <a:t> context,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fiecare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entitate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economică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trebuie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să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îşi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stabilească</a:t>
            </a:r>
            <a:r>
              <a:rPr lang="en-US" dirty="0">
                <a:latin typeface="Arial" pitchFamily="34" charset="0"/>
                <a:cs typeface="Arial" pitchFamily="34" charset="0"/>
              </a:rPr>
              <a:t> o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serie</a:t>
            </a:r>
            <a:r>
              <a:rPr lang="en-US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criterii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în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funcţie</a:t>
            </a:r>
            <a:r>
              <a:rPr lang="en-US" dirty="0">
                <a:latin typeface="Arial" pitchFamily="34" charset="0"/>
                <a:cs typeface="Arial" pitchFamily="34" charset="0"/>
              </a:rPr>
              <a:t> de care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să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identifice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şi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să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îşi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prioritizeze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părţile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interesate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în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conformitate</a:t>
            </a:r>
            <a:r>
              <a:rPr lang="en-US" dirty="0">
                <a:latin typeface="Arial" pitchFamily="34" charset="0"/>
                <a:cs typeface="Arial" pitchFamily="34" charset="0"/>
              </a:rPr>
              <a:t> cu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strategia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în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business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şi</a:t>
            </a:r>
            <a:r>
              <a:rPr lang="en-US" dirty="0">
                <a:latin typeface="Arial" pitchFamily="34" charset="0"/>
                <a:cs typeface="Arial" pitchFamily="34" charset="0"/>
              </a:rPr>
              <a:t> cu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modul</a:t>
            </a:r>
            <a:r>
              <a:rPr lang="en-US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raportare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adoptat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en-US" sz="2800" dirty="0" err="1">
                <a:effectLst/>
                <a:latin typeface="Arial" pitchFamily="34" charset="0"/>
                <a:cs typeface="Arial" pitchFamily="34" charset="0"/>
              </a:rPr>
              <a:t>Introducere</a:t>
            </a:r>
            <a:r>
              <a:rPr lang="en-US" sz="2800" dirty="0"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>
                <a:effectLst/>
                <a:latin typeface="Arial" pitchFamily="34" charset="0"/>
                <a:cs typeface="Arial" pitchFamily="34" charset="0"/>
              </a:rPr>
            </a:b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52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09600"/>
            <a:ext cx="8382000" cy="5397691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Există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o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gamă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largă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de cadre de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raportare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non-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financiară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naţionale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europene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internaţionale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din care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entităţile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economice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pot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alege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  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603504" lvl="2" indent="0"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Pactul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global al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Organizației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Națiunilor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Unite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	  (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UNCG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pPr marL="603504" lvl="2" indent="0"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2600" b="1" i="1" dirty="0" smtClean="0">
                <a:latin typeface="Arial" pitchFamily="34" charset="0"/>
                <a:cs typeface="Arial" pitchFamily="34" charset="0"/>
              </a:rPr>
              <a:t>ISO 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26000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este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un standard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voluntar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elaborat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  	de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Organizaţia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Internaţională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pentru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Standardizare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600" i="1" dirty="0">
                <a:latin typeface="Arial" pitchFamily="34" charset="0"/>
                <a:cs typeface="Arial" pitchFamily="34" charset="0"/>
              </a:rPr>
              <a:t>ISO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); </a:t>
            </a:r>
          </a:p>
          <a:p>
            <a:pPr marL="603504" lvl="2" indent="0"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Iniţiativa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de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raportare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globală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GRI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pPr marL="603504" lvl="2" indent="0"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Sistemul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european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de management de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	      	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mediu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şi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audit (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EMAS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pPr marL="603504" lvl="2" indent="0"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5.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Ghidurile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i="1" dirty="0">
                <a:latin typeface="Arial" pitchFamily="34" charset="0"/>
                <a:cs typeface="Arial" pitchFamily="34" charset="0"/>
              </a:rPr>
              <a:t>OECD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Organizaţia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pentru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Cooperare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	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şi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Dezvoltare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economică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pPr marL="886968" lvl="3" indent="0" algn="just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886968" lvl="3" indent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70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486400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6.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Consiliul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Internaţional</a:t>
            </a:r>
            <a:r>
              <a:rPr lang="en-US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Raportare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Integrată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(</a:t>
            </a:r>
            <a:r>
              <a:rPr lang="en-US" b="1" i="1" dirty="0" smtClean="0">
                <a:latin typeface="Arial" pitchFamily="34" charset="0"/>
                <a:cs typeface="Arial" pitchFamily="34" charset="0"/>
              </a:rPr>
              <a:t>IIRC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); </a:t>
            </a:r>
          </a:p>
          <a:p>
            <a:pPr marL="109728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7.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Standardele</a:t>
            </a:r>
            <a:r>
              <a:rPr lang="en-US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contabilitate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pentru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sustenabilitate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(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SASB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); </a:t>
            </a:r>
          </a:p>
          <a:p>
            <a:pPr marL="109728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8.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Standardele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digitale</a:t>
            </a:r>
            <a:r>
              <a:rPr lang="en-US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raportare</a:t>
            </a:r>
            <a:r>
              <a:rPr lang="en-US" dirty="0">
                <a:latin typeface="Arial" pitchFamily="34" charset="0"/>
                <a:cs typeface="Arial" pitchFamily="34" charset="0"/>
              </a:rPr>
              <a:t> pot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deveni</a:t>
            </a:r>
            <a:r>
              <a:rPr lang="en-US" dirty="0">
                <a:latin typeface="Arial" pitchFamily="34" charset="0"/>
                <a:cs typeface="Arial" pitchFamily="34" charset="0"/>
              </a:rPr>
              <a:t> un element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puternic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în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dimensiunea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tehnică</a:t>
            </a:r>
            <a:r>
              <a:rPr lang="en-US" dirty="0">
                <a:latin typeface="Arial" pitchFamily="34" charset="0"/>
                <a:cs typeface="Arial" pitchFamily="34" charset="0"/>
              </a:rPr>
              <a:t> 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realizării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unor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rapoarte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care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să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încorporeze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datele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financiare</a:t>
            </a:r>
            <a:r>
              <a:rPr lang="en-US" dirty="0">
                <a:latin typeface="Arial" pitchFamily="34" charset="0"/>
                <a:cs typeface="Arial" pitchFamily="34" charset="0"/>
              </a:rPr>
              <a:t> cu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cele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non-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financiare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109728" indent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109728" indent="0" algn="just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UE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sesizând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nevoia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informare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părţilor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interesate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cu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privire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la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riscurile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termen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lung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şi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cele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legate de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mediu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social,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şi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guvernare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emis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Directiva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95/2014/UE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în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sensul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introducerii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obligativităţii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raportării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performanţei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non-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financiare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pentru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anumite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tipuri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organizaţii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76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57200"/>
            <a:ext cx="7772400" cy="4495800"/>
          </a:xfrm>
        </p:spPr>
        <p:txBody>
          <a:bodyPr/>
          <a:lstStyle/>
          <a:p>
            <a:pPr algn="l"/>
            <a:endParaRPr lang="en-US" dirty="0"/>
          </a:p>
          <a:p>
            <a:pPr algn="l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04801"/>
            <a:ext cx="6858000" cy="481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504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305800" cy="5169091"/>
          </a:xfrm>
        </p:spPr>
        <p:txBody>
          <a:bodyPr>
            <a:normAutofit fontScale="92500" lnSpcReduction="10000"/>
          </a:bodyPr>
          <a:lstStyle/>
          <a:p>
            <a:pPr marL="109728" indent="0" algn="just">
              <a:buNone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Scopul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acestei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lucrări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este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analiza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evoluţiei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procesului</a:t>
            </a:r>
            <a:r>
              <a:rPr lang="en-US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raportare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financiară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şi</a:t>
            </a:r>
            <a:r>
              <a:rPr lang="en-US" dirty="0">
                <a:latin typeface="Arial" pitchFamily="34" charset="0"/>
                <a:cs typeface="Arial" pitchFamily="34" charset="0"/>
              </a:rPr>
              <a:t> non-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financiară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pentru</a:t>
            </a:r>
            <a:r>
              <a:rPr lang="en-US" dirty="0">
                <a:latin typeface="Arial" pitchFamily="34" charset="0"/>
                <a:cs typeface="Arial" pitchFamily="34" charset="0"/>
              </a:rPr>
              <a:t> 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identifica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formatul</a:t>
            </a:r>
            <a:r>
              <a:rPr lang="en-US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raportare</a:t>
            </a:r>
            <a:r>
              <a:rPr lang="en-US" dirty="0">
                <a:latin typeface="Arial" pitchFamily="34" charset="0"/>
                <a:cs typeface="Arial" pitchFamily="34" charset="0"/>
              </a:rPr>
              <a:t>, 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tipului</a:t>
            </a:r>
            <a:r>
              <a:rPr lang="en-US" dirty="0">
                <a:latin typeface="Arial" pitchFamily="34" charset="0"/>
                <a:cs typeface="Arial" pitchFamily="34" charset="0"/>
              </a:rPr>
              <a:t> de date /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informaţii</a:t>
            </a:r>
            <a:r>
              <a:rPr lang="en-US" dirty="0">
                <a:latin typeface="Arial" pitchFamily="34" charset="0"/>
                <a:cs typeface="Arial" pitchFamily="34" charset="0"/>
              </a:rPr>
              <a:t> care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corespund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cerinţelor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şi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nevoilor</a:t>
            </a:r>
            <a:r>
              <a:rPr lang="en-US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informare</a:t>
            </a:r>
            <a:r>
              <a:rPr lang="en-US" dirty="0">
                <a:latin typeface="Arial" pitchFamily="34" charset="0"/>
                <a:cs typeface="Arial" pitchFamily="34" charset="0"/>
              </a:rPr>
              <a:t> 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părţilor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interesate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109728" indent="0" algn="just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om </a:t>
            </a:r>
            <a:r>
              <a:rPr lang="ro-RO" dirty="0">
                <a:latin typeface="Arial" pitchFamily="34" charset="0"/>
                <a:cs typeface="Arial" pitchFamily="34" charset="0"/>
              </a:rPr>
              <a:t>dezvolta analitic următoarele obiective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specifice</a:t>
            </a:r>
            <a:r>
              <a:rPr lang="ro-RO" dirty="0">
                <a:latin typeface="Arial" pitchFamily="34" charset="0"/>
                <a:cs typeface="Arial" pitchFamily="34" charset="0"/>
              </a:rPr>
              <a:t>: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n-US" dirty="0" err="1">
                <a:latin typeface="Arial" pitchFamily="34" charset="0"/>
                <a:cs typeface="Arial" pitchFamily="34" charset="0"/>
              </a:rPr>
              <a:t>construirea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unui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cadru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teoretic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al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cercetării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noastre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raportat</a:t>
            </a:r>
            <a:r>
              <a:rPr lang="en-US" dirty="0">
                <a:latin typeface="Arial" pitchFamily="34" charset="0"/>
                <a:cs typeface="Arial" pitchFamily="34" charset="0"/>
              </a:rPr>
              <a:t> la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stadiul</a:t>
            </a:r>
            <a:r>
              <a:rPr lang="en-US" dirty="0">
                <a:latin typeface="Arial" pitchFamily="34" charset="0"/>
                <a:cs typeface="Arial" pitchFamily="34" charset="0"/>
              </a:rPr>
              <a:t> actual al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cunoaşterii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şi</a:t>
            </a:r>
            <a:r>
              <a:rPr lang="en-US" dirty="0">
                <a:latin typeface="Arial" pitchFamily="34" charset="0"/>
                <a:cs typeface="Arial" pitchFamily="34" charset="0"/>
              </a:rPr>
              <a:t> la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tema</a:t>
            </a:r>
            <a:r>
              <a:rPr lang="en-US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cercetare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propusă</a:t>
            </a:r>
            <a:r>
              <a:rPr lang="en-US" dirty="0">
                <a:latin typeface="Arial" pitchFamily="34" charset="0"/>
                <a:cs typeface="Arial" pitchFamily="34" charset="0"/>
              </a:rPr>
              <a:t>; </a:t>
            </a:r>
          </a:p>
          <a:p>
            <a:pPr lvl="0" algn="just"/>
            <a:r>
              <a:rPr lang="en-US" dirty="0" err="1">
                <a:latin typeface="Arial" pitchFamily="34" charset="0"/>
                <a:cs typeface="Arial" pitchFamily="34" charset="0"/>
              </a:rPr>
              <a:t>identificarea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tipului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de standard de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raportare</a:t>
            </a:r>
            <a:r>
              <a:rPr lang="ro-RO" b="1" dirty="0">
                <a:latin typeface="Arial" pitchFamily="34" charset="0"/>
                <a:cs typeface="Arial" pitchFamily="34" charset="0"/>
              </a:rPr>
              <a:t> </a:t>
            </a:r>
            <a:r>
              <a:rPr lang="ro-RO" dirty="0">
                <a:latin typeface="Arial" pitchFamily="34" charset="0"/>
                <a:cs typeface="Arial" pitchFamily="34" charset="0"/>
              </a:rPr>
              <a:t>oportun a fi folosit de entităţi pentru a răspunde nevoilor de informare a tuturor </a:t>
            </a:r>
            <a:r>
              <a:rPr lang="ro-RO" i="1" dirty="0">
                <a:latin typeface="Arial" pitchFamily="34" charset="0"/>
                <a:cs typeface="Arial" pitchFamily="34" charset="0"/>
              </a:rPr>
              <a:t>stakeholder</a:t>
            </a:r>
            <a:r>
              <a:rPr lang="ro-RO" dirty="0">
                <a:latin typeface="Arial" pitchFamily="34" charset="0"/>
                <a:cs typeface="Arial" pitchFamily="34" charset="0"/>
              </a:rPr>
              <a:t>-ilor;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ro-RO" dirty="0">
                <a:latin typeface="Arial" pitchFamily="34" charset="0"/>
                <a:cs typeface="Arial" pitchFamily="34" charset="0"/>
              </a:rPr>
              <a:t>identificarea </a:t>
            </a:r>
            <a:r>
              <a:rPr lang="ro-RO" b="1" dirty="0">
                <a:latin typeface="Arial" pitchFamily="34" charset="0"/>
                <a:cs typeface="Arial" pitchFamily="34" charset="0"/>
              </a:rPr>
              <a:t>categoriilor de </a:t>
            </a:r>
            <a:r>
              <a:rPr lang="ro-RO" b="1" i="1" dirty="0">
                <a:latin typeface="Arial" pitchFamily="34" charset="0"/>
                <a:cs typeface="Arial" pitchFamily="34" charset="0"/>
              </a:rPr>
              <a:t>stakeholder</a:t>
            </a:r>
            <a:r>
              <a:rPr lang="ro-RO" dirty="0">
                <a:latin typeface="Arial" pitchFamily="34" charset="0"/>
                <a:cs typeface="Arial" pitchFamily="34" charset="0"/>
              </a:rPr>
              <a:t>-i şi a nevoilor lor informaţionale;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effectLst/>
                <a:latin typeface="Arial" pitchFamily="34" charset="0"/>
                <a:cs typeface="Arial" pitchFamily="34" charset="0"/>
              </a:rPr>
            </a:br>
            <a:r>
              <a:rPr lang="en-US" dirty="0"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en-US" dirty="0">
                <a:effectLst/>
                <a:latin typeface="Arial" pitchFamily="34" charset="0"/>
                <a:cs typeface="Arial" pitchFamily="34" charset="0"/>
              </a:rPr>
            </a:b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Obiectivele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effectLst/>
                <a:latin typeface="Arial" pitchFamily="34" charset="0"/>
                <a:cs typeface="Arial" pitchFamily="34" charset="0"/>
              </a:rPr>
              <a:t>cercetării</a:t>
            </a:r>
            <a:r>
              <a:rPr lang="en-US" dirty="0"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en-US" dirty="0">
                <a:effectLst/>
                <a:latin typeface="Arial" pitchFamily="34" charset="0"/>
                <a:cs typeface="Arial" pitchFamily="34" charset="0"/>
              </a:rPr>
            </a:br>
            <a:r>
              <a:rPr lang="en-US" dirty="0">
                <a:effectLst/>
              </a:rPr>
              <a:t> </a:t>
            </a:r>
            <a:br>
              <a:rPr lang="en-US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74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626291"/>
          </a:xfrm>
        </p:spPr>
        <p:txBody>
          <a:bodyPr>
            <a:normAutofit/>
          </a:bodyPr>
          <a:lstStyle/>
          <a:p>
            <a:pPr lvl="0" algn="just"/>
            <a:r>
              <a:rPr lang="en-US" dirty="0" err="1">
                <a:latin typeface="Arial" pitchFamily="34" charset="0"/>
                <a:cs typeface="Arial" pitchFamily="34" charset="0"/>
              </a:rPr>
              <a:t>identificarea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modului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în</a:t>
            </a:r>
            <a:r>
              <a:rPr lang="en-US" dirty="0">
                <a:latin typeface="Arial" pitchFamily="34" charset="0"/>
                <a:cs typeface="Arial" pitchFamily="34" charset="0"/>
              </a:rPr>
              <a:t> care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raportarea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performanţei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este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influenţată</a:t>
            </a:r>
            <a:r>
              <a:rPr lang="en-US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interesele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anumitor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categorii</a:t>
            </a:r>
            <a:r>
              <a:rPr lang="en-US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stakeholder</a:t>
            </a:r>
            <a:r>
              <a:rPr lang="en-US" dirty="0">
                <a:latin typeface="Arial" pitchFamily="34" charset="0"/>
                <a:cs typeface="Arial" pitchFamily="34" charset="0"/>
              </a:rPr>
              <a:t>-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dirty="0">
                <a:latin typeface="Arial" pitchFamily="34" charset="0"/>
                <a:cs typeface="Arial" pitchFamily="34" charset="0"/>
              </a:rPr>
              <a:t>;</a:t>
            </a:r>
          </a:p>
          <a:p>
            <a:pPr lvl="0" algn="just"/>
            <a:r>
              <a:rPr lang="en-US" dirty="0" err="1">
                <a:latin typeface="Arial" pitchFamily="34" charset="0"/>
                <a:cs typeface="Arial" pitchFamily="34" charset="0"/>
              </a:rPr>
              <a:t>conceperea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unui</a:t>
            </a:r>
            <a:r>
              <a:rPr lang="en-US" dirty="0">
                <a:latin typeface="Arial" pitchFamily="34" charset="0"/>
                <a:cs typeface="Arial" pitchFamily="34" charset="0"/>
              </a:rPr>
              <a:t> model de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raportare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integrat</a:t>
            </a:r>
            <a:r>
              <a:rPr lang="ro-RO" dirty="0">
                <a:latin typeface="Arial" pitchFamily="34" charset="0"/>
                <a:cs typeface="Arial" pitchFamily="34" charset="0"/>
              </a:rPr>
              <a:t>ă facil  a fi implementat la nivelul entităţilor.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109728" indent="0" algn="just">
              <a:buNone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Vom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conceptualiza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şi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testa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şase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determinanţi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ai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raportării</a:t>
            </a:r>
            <a:r>
              <a:rPr lang="en-US" dirty="0">
                <a:latin typeface="Arial" pitchFamily="34" charset="0"/>
                <a:cs typeface="Arial" pitchFamily="34" charset="0"/>
              </a:rPr>
              <a:t> non-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financiare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n-US" b="1" dirty="0" err="1">
                <a:latin typeface="Arial" pitchFamily="34" charset="0"/>
                <a:cs typeface="Arial" pitchFamily="34" charset="0"/>
              </a:rPr>
              <a:t>dimensiunea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entităţii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economice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influenţează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raportarea</a:t>
            </a:r>
            <a:r>
              <a:rPr lang="en-US" dirty="0">
                <a:latin typeface="Arial" pitchFamily="34" charset="0"/>
                <a:cs typeface="Arial" pitchFamily="34" charset="0"/>
              </a:rPr>
              <a:t> non-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financiară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n-US" b="1" dirty="0" err="1">
                <a:latin typeface="Arial" pitchFamily="34" charset="0"/>
                <a:cs typeface="Arial" pitchFamily="34" charset="0"/>
              </a:rPr>
              <a:t>performanţa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înregistrată</a:t>
            </a:r>
            <a:r>
              <a:rPr lang="en-US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firmă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influenţează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raportarea</a:t>
            </a:r>
            <a:r>
              <a:rPr lang="en-US" dirty="0">
                <a:latin typeface="Arial" pitchFamily="34" charset="0"/>
                <a:cs typeface="Arial" pitchFamily="34" charset="0"/>
              </a:rPr>
              <a:t> non-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financiară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109728" indent="0" algn="just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24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702491"/>
          </a:xfrm>
        </p:spPr>
        <p:txBody>
          <a:bodyPr/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b="1" dirty="0" err="1">
                <a:latin typeface="Arial" pitchFamily="34" charset="0"/>
                <a:cs typeface="Arial" pitchFamily="34" charset="0"/>
              </a:rPr>
              <a:t>gradul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îndatorare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firmei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influenţează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raportarea</a:t>
            </a:r>
            <a:r>
              <a:rPr lang="en-US" dirty="0">
                <a:latin typeface="Arial" pitchFamily="34" charset="0"/>
                <a:cs typeface="Arial" pitchFamily="34" charset="0"/>
              </a:rPr>
              <a:t> non-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financiară</a:t>
            </a:r>
            <a:r>
              <a:rPr lang="en-US" dirty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cadrul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de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reglementare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existent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influenţează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raportarea</a:t>
            </a:r>
            <a:r>
              <a:rPr lang="en-US" dirty="0">
                <a:latin typeface="Arial" pitchFamily="34" charset="0"/>
                <a:cs typeface="Arial" pitchFamily="34" charset="0"/>
              </a:rPr>
              <a:t> non-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financiară</a:t>
            </a:r>
            <a:r>
              <a:rPr lang="en-US" dirty="0">
                <a:latin typeface="Arial" pitchFamily="34" charset="0"/>
                <a:cs typeface="Arial" pitchFamily="34" charset="0"/>
              </a:rPr>
              <a:t> 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firmei</a:t>
            </a:r>
            <a:r>
              <a:rPr lang="en-US" dirty="0">
                <a:latin typeface="Arial" pitchFamily="34" charset="0"/>
                <a:cs typeface="Arial" pitchFamily="34" charset="0"/>
              </a:rPr>
              <a:t>;</a:t>
            </a:r>
          </a:p>
          <a:p>
            <a:pPr lvl="0"/>
            <a:r>
              <a:rPr lang="en-US" b="1" dirty="0" err="1" smtClean="0">
                <a:latin typeface="Arial" pitchFamily="34" charset="0"/>
                <a:cs typeface="Arial" pitchFamily="34" charset="0"/>
              </a:rPr>
              <a:t>domeniul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de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activitate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în</a:t>
            </a:r>
            <a:r>
              <a:rPr lang="en-US" dirty="0">
                <a:latin typeface="Arial" pitchFamily="34" charset="0"/>
                <a:cs typeface="Arial" pitchFamily="34" charset="0"/>
              </a:rPr>
              <a:t> care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activează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entitatea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economică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influenţează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raportarea</a:t>
            </a:r>
            <a:r>
              <a:rPr lang="en-US" dirty="0">
                <a:latin typeface="Arial" pitchFamily="34" charset="0"/>
                <a:cs typeface="Arial" pitchFamily="34" charset="0"/>
              </a:rPr>
              <a:t> non-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financiară</a:t>
            </a:r>
            <a:r>
              <a:rPr lang="en-US" dirty="0">
                <a:latin typeface="Arial" pitchFamily="34" charset="0"/>
                <a:cs typeface="Arial" pitchFamily="34" charset="0"/>
              </a:rPr>
              <a:t>;</a:t>
            </a:r>
          </a:p>
          <a:p>
            <a:pPr lvl="0"/>
            <a:r>
              <a:rPr lang="en-US" b="1" dirty="0" err="1">
                <a:latin typeface="Arial" pitchFamily="34" charset="0"/>
                <a:cs typeface="Arial" pitchFamily="34" charset="0"/>
              </a:rPr>
              <a:t>raportarea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non-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financiară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influenţează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performanţa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financiară</a:t>
            </a:r>
            <a:r>
              <a:rPr lang="en-US" dirty="0">
                <a:latin typeface="Arial" pitchFamily="34" charset="0"/>
                <a:cs typeface="Arial" pitchFamily="34" charset="0"/>
              </a:rPr>
              <a:t> 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entităţii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economice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109728" lv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37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4864291"/>
          </a:xfrm>
        </p:spPr>
        <p:txBody>
          <a:bodyPr/>
          <a:lstStyle/>
          <a:p>
            <a:pPr marL="109728" indent="0" algn="just">
              <a:buNone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Numărul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mare de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articole</a:t>
            </a:r>
            <a:r>
              <a:rPr lang="en-US" dirty="0">
                <a:latin typeface="Arial" pitchFamily="34" charset="0"/>
                <a:cs typeface="Arial" pitchFamily="34" charset="0"/>
              </a:rPr>
              <a:t> care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conţin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cuvintele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cheie</a:t>
            </a:r>
            <a:r>
              <a:rPr lang="en-US" dirty="0">
                <a:latin typeface="Arial" pitchFamily="34" charset="0"/>
                <a:cs typeface="Arial" pitchFamily="34" charset="0"/>
              </a:rPr>
              <a:t> “</a:t>
            </a:r>
            <a:r>
              <a:rPr lang="en-US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stakeholder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şi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performance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evidenţiază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interesul</a:t>
            </a:r>
            <a:r>
              <a:rPr lang="en-US" dirty="0">
                <a:latin typeface="Arial" pitchFamily="34" charset="0"/>
                <a:cs typeface="Arial" pitchFamily="34" charset="0"/>
              </a:rPr>
              <a:t> academic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pentru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studierea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părţilor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interesate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109728" indent="0" algn="just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faza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incipientă</a:t>
            </a:r>
            <a:r>
              <a:rPr lang="en-US" dirty="0">
                <a:latin typeface="Arial" pitchFamily="34" charset="0"/>
                <a:cs typeface="Arial" pitchFamily="34" charset="0"/>
              </a:rPr>
              <a:t> 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cercetării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noastre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derulăm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o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revizuire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literară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sistematică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systematic literature review - SLR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).</a:t>
            </a:r>
            <a:r>
              <a:rPr lang="en-US" dirty="0"/>
              <a:t> </a:t>
            </a:r>
            <a:endParaRPr lang="en-US" dirty="0" smtClean="0"/>
          </a:p>
          <a:p>
            <a:pPr marL="109728" indent="0" algn="just">
              <a:buNone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Pentru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răspunde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întrebărilor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cercetării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noastre</a:t>
            </a:r>
            <a:r>
              <a:rPr lang="en-US" dirty="0">
                <a:latin typeface="Arial" pitchFamily="34" charset="0"/>
                <a:cs typeface="Arial" pitchFamily="34" charset="0"/>
              </a:rPr>
              <a:t>, am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derulat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trei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etape</a:t>
            </a:r>
            <a:r>
              <a:rPr lang="en-US" dirty="0">
                <a:latin typeface="Arial" pitchFamily="34" charset="0"/>
                <a:cs typeface="Arial" pitchFamily="34" charset="0"/>
              </a:rPr>
              <a:t>: </a:t>
            </a:r>
            <a:r>
              <a:rPr lang="en-US" b="1" i="1" dirty="0" err="1">
                <a:latin typeface="Arial" pitchFamily="34" charset="0"/>
                <a:cs typeface="Arial" pitchFamily="34" charset="0"/>
              </a:rPr>
              <a:t>planificarea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b="1" i="1" dirty="0" err="1">
                <a:latin typeface="Arial" pitchFamily="34" charset="0"/>
                <a:cs typeface="Arial" pitchFamily="34" charset="0"/>
              </a:rPr>
              <a:t>desfăşurarea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i="1" dirty="0" err="1">
                <a:latin typeface="Arial" pitchFamily="34" charset="0"/>
                <a:cs typeface="Arial" pitchFamily="34" charset="0"/>
              </a:rPr>
              <a:t>şi</a:t>
            </a:r>
            <a:r>
              <a:rPr lang="en-US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i="1" dirty="0" err="1" smtClean="0">
                <a:latin typeface="Arial" pitchFamily="34" charset="0"/>
                <a:cs typeface="Arial" pitchFamily="34" charset="0"/>
              </a:rPr>
              <a:t>raportarea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sz="2800" dirty="0" err="1">
                <a:effectLst/>
                <a:latin typeface="Arial" pitchFamily="34" charset="0"/>
                <a:cs typeface="Arial" pitchFamily="34" charset="0"/>
              </a:rPr>
              <a:t>Raport</a:t>
            </a:r>
            <a:r>
              <a:rPr lang="en-US" sz="2800" dirty="0">
                <a:effectLst/>
                <a:latin typeface="Arial" pitchFamily="34" charset="0"/>
                <a:cs typeface="Arial" pitchFamily="34" charset="0"/>
              </a:rPr>
              <a:t> de </a:t>
            </a:r>
            <a:r>
              <a:rPr lang="en-US" sz="2800" dirty="0" err="1">
                <a:effectLst/>
                <a:latin typeface="Arial" pitchFamily="34" charset="0"/>
                <a:cs typeface="Arial" pitchFamily="34" charset="0"/>
              </a:rPr>
              <a:t>documentare</a:t>
            </a:r>
            <a:r>
              <a:rPr lang="en-US" sz="2800" dirty="0"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>
                <a:effectLst/>
                <a:latin typeface="Arial" pitchFamily="34" charset="0"/>
                <a:cs typeface="Arial" pitchFamily="34" charset="0"/>
              </a:rPr>
            </a:b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499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3F3A46F5C6AD498AC6F91D5DA5FDCE" ma:contentTypeVersion="1" ma:contentTypeDescription="Create a new document." ma:contentTypeScope="" ma:versionID="30dc1c4c395fe04ab240556839d8fee0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25919756-8531-4927-B9C1-E013D21683CA}"/>
</file>

<file path=customXml/itemProps2.xml><?xml version="1.0" encoding="utf-8"?>
<ds:datastoreItem xmlns:ds="http://schemas.openxmlformats.org/officeDocument/2006/customXml" ds:itemID="{EBF22212-2980-4764-A921-EA77DC81C863}"/>
</file>

<file path=customXml/itemProps3.xml><?xml version="1.0" encoding="utf-8"?>
<ds:datastoreItem xmlns:ds="http://schemas.openxmlformats.org/officeDocument/2006/customXml" ds:itemID="{0794640E-D60C-4088-ADB1-D0DBEC1C5402}"/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140</TotalTime>
  <Words>871</Words>
  <Application>Microsoft Office PowerPoint</Application>
  <PresentationFormat>On-screen Show (4:3)</PresentationFormat>
  <Paragraphs>89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ORIENTAREA  ENTITᾸṬILOR  ECONOMICE  SPRE STAKEHOLDERI ṢI  PERFORMANṬA  ÎN BUSINESS  ÎN CONTEXTUL RAPORTᾸRII NON-FINANCIARE </vt:lpstr>
      <vt:lpstr>Introducere </vt:lpstr>
      <vt:lpstr>PowerPoint Presentation</vt:lpstr>
      <vt:lpstr>PowerPoint Presentation</vt:lpstr>
      <vt:lpstr>PowerPoint Presentation</vt:lpstr>
      <vt:lpstr>  Obiectivele cercetării   </vt:lpstr>
      <vt:lpstr>PowerPoint Presentation</vt:lpstr>
      <vt:lpstr>PowerPoint Presentation</vt:lpstr>
      <vt:lpstr>Raport de documentare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Concluzii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ORIENTAREA  ENTITᾸṬILOR  ECONOMICE  SPRE STAKEHOLDERI ṢI  PERFORMANṬA  ÎN BUSINESS  ÎN CONTEXTUL RAPORTᾸRII NON-FINANCIARE</dc:title>
  <dc:creator>Margareta Bocancia</dc:creator>
  <cp:lastModifiedBy>Margareta Bocancia</cp:lastModifiedBy>
  <cp:revision>13</cp:revision>
  <dcterms:created xsi:type="dcterms:W3CDTF">2019-09-18T11:31:12Z</dcterms:created>
  <dcterms:modified xsi:type="dcterms:W3CDTF">2019-09-18T13:51:27Z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0x010100C83F3A46F5C6AD498AC6F91D5DA5FDCE</vt:lpwstr>
  </property>
</Properties>
</file>